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64" r:id="rId6"/>
    <p:sldId id="265" r:id="rId7"/>
    <p:sldId id="266" r:id="rId8"/>
    <p:sldId id="268" r:id="rId9"/>
    <p:sldId id="269" r:id="rId10"/>
    <p:sldId id="270" r:id="rId11"/>
    <p:sldId id="259" r:id="rId12"/>
    <p:sldId id="263" r:id="rId13"/>
    <p:sldId id="260" r:id="rId14"/>
    <p:sldId id="261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28C82-9305-4A01-9245-D5633EC8A446}" type="datetimeFigureOut">
              <a:rPr lang="lv-LV" smtClean="0"/>
              <a:t>22.03.2017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01F23-2B34-4F78-B92B-0C6A382B9C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852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33EBE3-5A85-47A5-9264-1D8E1773B3FE}" type="slidenum">
              <a:rPr lang="lv-LV" altLang="lv-LV" smtClean="0">
                <a:solidFill>
                  <a:srgbClr val="000000"/>
                </a:solidFill>
              </a:rPr>
              <a:pPr/>
              <a:t>9</a:t>
            </a:fld>
            <a:endParaRPr lang="lv-LV" altLang="lv-LV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8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4005067"/>
            <a:ext cx="10895723" cy="129857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403" y="5373216"/>
            <a:ext cx="10081120" cy="64807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E98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EA9DDA-BD7B-4D59-9151-9CAD3E6687F6}" type="datetimeFigureOut">
              <a:rPr lang="lv-LV" smtClean="0"/>
              <a:t>22.03.2017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05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44" y="458113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98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3861049"/>
            <a:ext cx="10363200" cy="6178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EA9DDA-BD7B-4D59-9151-9CAD3E6687F6}" type="datetimeFigureOut">
              <a:rPr lang="lv-LV" smtClean="0"/>
              <a:t>22.03.2017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639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3630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6EA9DDA-BD7B-4D59-9151-9CAD3E6687F6}" type="datetimeFigureOut">
              <a:rPr lang="lv-LV" smtClean="0"/>
              <a:t>22.03.2017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96A4318-11B9-4F14-855B-64CC32BD8F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037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6EA9DDA-BD7B-4D59-9151-9CAD3E6687F6}" type="datetimeFigureOut">
              <a:rPr lang="lv-LV" smtClean="0"/>
              <a:t>22.03.2017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96A4318-11B9-4F14-855B-64CC32BD8F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86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211" y="1"/>
            <a:ext cx="13824769" cy="68853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5078" y="-3627784"/>
            <a:ext cx="10806383" cy="12105710"/>
            <a:chOff x="438808" y="-3627784"/>
            <a:chExt cx="8104787" cy="1210571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-3627784"/>
              <a:ext cx="8076051" cy="60570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38808" y="2429254"/>
              <a:ext cx="8064896" cy="604867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841022"/>
            <a:ext cx="9697077" cy="108392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3309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6EA9DDA-BD7B-4D59-9151-9CAD3E6687F6}" type="datetimeFigureOut">
              <a:rPr lang="lv-LV" smtClean="0"/>
              <a:t>22.03.2017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96A4318-11B9-4F14-855B-64CC32BD8F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733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6EA9DDA-BD7B-4D59-9151-9CAD3E6687F6}" type="datetimeFigureOut">
              <a:rPr lang="lv-LV" smtClean="0"/>
              <a:t>22.03.2017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96A4318-11B9-4F14-855B-64CC32BD8F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42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AC9E-4F3F-47F6-8DB2-B47B9D95D0F1}" type="datetime1">
              <a:rPr lang="en-US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50D1B-362D-4112-8F19-269399C7501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5422713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69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E983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983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983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983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983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983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pn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5" Type="http://schemas.openxmlformats.org/officeDocument/2006/relationships/image" Target="../media/image43.pn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31" Type="http://schemas.openxmlformats.org/officeDocument/2006/relationships/image" Target="../media/image49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154284"/>
            <a:ext cx="10895723" cy="1298575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Daugavpils biznesa inkubators</a:t>
            </a:r>
            <a:br>
              <a:rPr lang="lv-LV" dirty="0" smtClean="0"/>
            </a:br>
            <a:r>
              <a:rPr lang="lv-LV" sz="3600" b="0" dirty="0" smtClean="0"/>
              <a:t>Jeļena Dedele, projektu vadītāja</a:t>
            </a:r>
            <a:endParaRPr lang="lv-LV" sz="3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2017. gada 21. martā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188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Granti (50% līdzfinansējums)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5 000 </a:t>
            </a:r>
            <a:r>
              <a:rPr lang="lv-LV" dirty="0" err="1" smtClean="0"/>
              <a:t>eur</a:t>
            </a:r>
            <a:r>
              <a:rPr lang="lv-LV" dirty="0" smtClean="0"/>
              <a:t>		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 smtClean="0"/>
              <a:t>aprīkojumam;</a:t>
            </a:r>
          </a:p>
          <a:p>
            <a:r>
              <a:rPr lang="lv-LV" dirty="0" smtClean="0"/>
              <a:t>Iekārtām;</a:t>
            </a:r>
          </a:p>
          <a:p>
            <a:r>
              <a:rPr lang="lv-LV" dirty="0" smtClean="0"/>
              <a:t>materiāliem </a:t>
            </a:r>
            <a:r>
              <a:rPr lang="lv-LV" dirty="0"/>
              <a:t>un </a:t>
            </a:r>
            <a:r>
              <a:rPr lang="lv-LV" dirty="0" smtClean="0"/>
              <a:t>izejvielām</a:t>
            </a:r>
            <a:endParaRPr lang="lv-LV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 smtClean="0"/>
              <a:t>10 000 </a:t>
            </a:r>
            <a:r>
              <a:rPr lang="lv-LV" dirty="0" err="1" smtClean="0"/>
              <a:t>eur</a:t>
            </a:r>
            <a:endParaRPr lang="lv-LV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v-LV" dirty="0"/>
              <a:t>specifiskiem </a:t>
            </a:r>
            <a:r>
              <a:rPr lang="lv-LV" dirty="0" smtClean="0"/>
              <a:t>pakalpojumiem;</a:t>
            </a:r>
          </a:p>
          <a:p>
            <a:r>
              <a:rPr lang="lv-LV" dirty="0" err="1" smtClean="0"/>
              <a:t>prototipēšanai</a:t>
            </a:r>
            <a:r>
              <a:rPr lang="lv-LV" dirty="0" smtClean="0"/>
              <a:t>;</a:t>
            </a:r>
            <a:endParaRPr lang="lv-LV" dirty="0"/>
          </a:p>
          <a:p>
            <a:r>
              <a:rPr lang="lv-LV" dirty="0" smtClean="0"/>
              <a:t>testēšanai;</a:t>
            </a:r>
          </a:p>
          <a:p>
            <a:r>
              <a:rPr lang="lv-LV" dirty="0"/>
              <a:t>p</a:t>
            </a:r>
            <a:r>
              <a:rPr lang="lv-LV" dirty="0" smtClean="0"/>
              <a:t>atentiem;</a:t>
            </a:r>
          </a:p>
          <a:p>
            <a:r>
              <a:rPr lang="lv-LV" dirty="0" smtClean="0"/>
              <a:t>ekspertu konsultācijām </a:t>
            </a:r>
            <a:r>
              <a:rPr lang="lv-LV" dirty="0"/>
              <a:t>u.c</a:t>
            </a:r>
            <a:r>
              <a:rPr lang="lv-LV" dirty="0" smtClean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110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Citi nosacījumi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altLang="lv-LV" dirty="0"/>
              <a:t>Uzņēmumam </a:t>
            </a:r>
            <a:r>
              <a:rPr lang="lv-LV" altLang="lv-LV" dirty="0">
                <a:solidFill>
                  <a:srgbClr val="E98300"/>
                </a:solidFill>
              </a:rPr>
              <a:t>jāsasniedz izvirzītie mērķi!</a:t>
            </a:r>
          </a:p>
          <a:p>
            <a:r>
              <a:rPr lang="lv-LV" altLang="lv-LV" dirty="0" smtClean="0"/>
              <a:t>Atbalsts </a:t>
            </a:r>
            <a:r>
              <a:rPr lang="lv-LV" altLang="lv-LV" dirty="0"/>
              <a:t>dalībniekiem paredzēts līdz </a:t>
            </a:r>
            <a:r>
              <a:rPr lang="lv-LV" altLang="lv-LV" dirty="0">
                <a:solidFill>
                  <a:srgbClr val="E98300"/>
                </a:solidFill>
              </a:rPr>
              <a:t>2023.gada 31.decembrim</a:t>
            </a:r>
          </a:p>
          <a:p>
            <a:r>
              <a:rPr lang="lv-LV" altLang="lv-LV" dirty="0" smtClean="0"/>
              <a:t>Neatbalstāmās nozares – zvejniecība </a:t>
            </a:r>
            <a:r>
              <a:rPr lang="lv-LV" altLang="lv-LV" dirty="0"/>
              <a:t>un </a:t>
            </a:r>
            <a:r>
              <a:rPr lang="lv-LV" altLang="lv-LV" dirty="0" smtClean="0"/>
              <a:t>akvakultūra, lauksaimniecības </a:t>
            </a:r>
            <a:r>
              <a:rPr lang="lv-LV" altLang="lv-LV" dirty="0"/>
              <a:t>produktu primārā </a:t>
            </a:r>
            <a:r>
              <a:rPr lang="lv-LV" altLang="lv-LV" dirty="0" smtClean="0"/>
              <a:t>ražošana, tirdzniecība, finanšu starpniecība, komercpakalpojumi, azartspēles.</a:t>
            </a:r>
          </a:p>
          <a:p>
            <a:r>
              <a:rPr lang="lv-LV" altLang="lv-LV" dirty="0" smtClean="0"/>
              <a:t>Cieša sadarbība ar pašvaldībām, valsts institūcijām, augstskolām, u.c.</a:t>
            </a:r>
            <a:endParaRPr lang="lv-LV" altLang="lv-LV" dirty="0"/>
          </a:p>
          <a:p>
            <a:endParaRPr lang="lv-LV" altLang="lv-LV" dirty="0">
              <a:solidFill>
                <a:srgbClr val="E98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39" descr="http://www.bdo.lv/userfiles/image/asociacijas/jaunais_ltrk_logo_l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92" y="684122"/>
            <a:ext cx="10414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7" descr="http://www.adazi.lv/upload/jaunumi/uznemejdarbiba/lddk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37" y="3857534"/>
            <a:ext cx="131286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496" y="646023"/>
            <a:ext cx="1181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92" y="1641271"/>
            <a:ext cx="162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68" y="682535"/>
            <a:ext cx="733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54" y="3821022"/>
            <a:ext cx="1930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88" y="2649448"/>
            <a:ext cx="11112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0" descr="http://img.latgale.lv/images/normal/n-1057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83" y="586491"/>
            <a:ext cx="609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16" y="1619878"/>
            <a:ext cx="10874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92" y="3406459"/>
            <a:ext cx="6921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32" y="2045261"/>
            <a:ext cx="1546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68" y="1436502"/>
            <a:ext cx="12398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31" y="653273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503" y="3742294"/>
            <a:ext cx="11906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42" y="3857534"/>
            <a:ext cx="8953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81" y="2395807"/>
            <a:ext cx="21113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9" y="550863"/>
            <a:ext cx="14462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79" y="2147797"/>
            <a:ext cx="12811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6" y="4779154"/>
            <a:ext cx="2032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Рисунок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41" y="5099830"/>
            <a:ext cx="5857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Рисунок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67" y="5099830"/>
            <a:ext cx="5873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Рисунок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92" y="5099830"/>
            <a:ext cx="5762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Рисунок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04" y="5099830"/>
            <a:ext cx="5762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16" y="5099829"/>
            <a:ext cx="603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Рисунок 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80" y="5099830"/>
            <a:ext cx="5746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Рисунок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80" y="5099829"/>
            <a:ext cx="579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Рисунок 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41" y="5099830"/>
            <a:ext cx="5857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Рисунок 1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91" y="5099830"/>
            <a:ext cx="5857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Рисунок 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50" y="2967776"/>
            <a:ext cx="12112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35" y="2096770"/>
            <a:ext cx="24447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49251"/>
            <a:ext cx="10972800" cy="3734872"/>
          </a:xfrm>
        </p:spPr>
        <p:txBody>
          <a:bodyPr>
            <a:noAutofit/>
          </a:bodyPr>
          <a:lstStyle/>
          <a:p>
            <a:pPr algn="ctr"/>
            <a:r>
              <a:rPr lang="lv-LV" altLang="lv-LV" sz="4000" dirty="0" smtClean="0"/>
              <a:t>Mērķis </a:t>
            </a:r>
            <a:r>
              <a:rPr lang="lv-LV" altLang="lv-LV" sz="4000" dirty="0"/>
              <a:t>– </a:t>
            </a:r>
            <a:r>
              <a:rPr lang="lv-LV" altLang="lv-LV" sz="4000" dirty="0" smtClean="0"/>
              <a:t>izveidot </a:t>
            </a:r>
            <a:br>
              <a:rPr lang="lv-LV" altLang="lv-LV" sz="4000" dirty="0" smtClean="0"/>
            </a:br>
            <a:r>
              <a:rPr lang="lv-LV" altLang="lv-LV" sz="4000" dirty="0" smtClean="0"/>
              <a:t>Daugavpils biznesa inkubatoru </a:t>
            </a:r>
            <a:br>
              <a:rPr lang="lv-LV" altLang="lv-LV" sz="4000" dirty="0" smtClean="0"/>
            </a:br>
            <a:r>
              <a:rPr lang="lv-LV" altLang="lv-LV" sz="4000" dirty="0" smtClean="0"/>
              <a:t>par </a:t>
            </a:r>
            <a:r>
              <a:rPr lang="lv-LV" altLang="lv-LV" sz="4000" dirty="0"/>
              <a:t>vienu no reģiona </a:t>
            </a:r>
            <a:r>
              <a:rPr lang="lv-LV" altLang="lv-LV" sz="4000" dirty="0" smtClean="0"/>
              <a:t>vadošajām uzņēmējdarbību atbalstošajām </a:t>
            </a:r>
            <a:br>
              <a:rPr lang="lv-LV" altLang="lv-LV" sz="4000" dirty="0" smtClean="0"/>
            </a:br>
            <a:r>
              <a:rPr lang="lv-LV" altLang="lv-LV" sz="4000" dirty="0" smtClean="0"/>
              <a:t>un veicinošajām </a:t>
            </a:r>
            <a:r>
              <a:rPr lang="lv-LV" altLang="lv-LV" sz="4000" dirty="0"/>
              <a:t>institūcijām</a:t>
            </a:r>
            <a:br>
              <a:rPr lang="lv-LV" altLang="lv-LV" sz="4000" dirty="0"/>
            </a:b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20989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669" y="1866780"/>
            <a:ext cx="8246970" cy="1083922"/>
          </a:xfrm>
        </p:spPr>
        <p:txBody>
          <a:bodyPr/>
          <a:lstStyle/>
          <a:p>
            <a:pPr algn="ctr"/>
            <a:r>
              <a:rPr lang="lv-LV" dirty="0" smtClean="0"/>
              <a:t>Paldies par uzmanību!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5554" y="3606087"/>
            <a:ext cx="117872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Daugavpils biznesa inkubators,</a:t>
            </a:r>
          </a:p>
          <a:p>
            <a:pPr algn="ctr"/>
            <a:r>
              <a:rPr lang="lv-LV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Viestura iela 2, Daugavpils, LV-5401</a:t>
            </a:r>
          </a:p>
          <a:p>
            <a:pPr algn="ctr"/>
            <a:r>
              <a:rPr lang="lv-LV" altLang="lv-LV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t.62401094</a:t>
            </a:r>
          </a:p>
          <a:p>
            <a:pPr algn="ctr"/>
            <a:endParaRPr lang="lv-LV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Andrejs Zelčs					Jeļena </a:t>
            </a:r>
            <a:r>
              <a:rPr lang="lv-LV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Dedele</a:t>
            </a:r>
            <a:endParaRPr lang="lv-LV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t.29504813					t.26287770</a:t>
            </a:r>
          </a:p>
          <a:p>
            <a:r>
              <a:rPr lang="lv-LV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andrejs.zelcs@liaa.gov.lv</a:t>
            </a:r>
            <a:r>
              <a:rPr lang="lv-LV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lv-LV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jelena.dedele@liaa.gov.lv</a:t>
            </a:r>
            <a:endParaRPr lang="lv-LV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Darbības teritorijas</a:t>
            </a:r>
            <a:endParaRPr lang="lv-LV" dirty="0"/>
          </a:p>
        </p:txBody>
      </p:sp>
      <p:pic>
        <p:nvPicPr>
          <p:cNvPr id="6" name="Satura viettur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820" y="1212538"/>
            <a:ext cx="9079605" cy="48894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0858" y="5140003"/>
            <a:ext cx="3284113" cy="5763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lv-LV" altLang="lv-LV" sz="2000" b="1" dirty="0"/>
              <a:t>Rīgā</a:t>
            </a:r>
            <a:r>
              <a:rPr lang="lv-LV" altLang="lv-LV" sz="2000" dirty="0"/>
              <a:t> – tikai radošo </a:t>
            </a:r>
            <a:endParaRPr lang="lv-LV" altLang="lv-LV" sz="20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lv-LV" altLang="lv-LV" sz="2000" dirty="0" smtClean="0"/>
              <a:t>industriju komersantiem</a:t>
            </a:r>
            <a:endParaRPr lang="lv-LV" altLang="lv-LV" sz="2000" dirty="0"/>
          </a:p>
        </p:txBody>
      </p:sp>
      <p:sp>
        <p:nvSpPr>
          <p:cNvPr id="7" name="Curved Up Arrow 6"/>
          <p:cNvSpPr/>
          <p:nvPr/>
        </p:nvSpPr>
        <p:spPr>
          <a:xfrm rot="17100462">
            <a:off x="3416111" y="4172292"/>
            <a:ext cx="1886887" cy="547456"/>
          </a:xfrm>
          <a:prstGeom prst="curved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biznesa inkubators?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altLang="lv-LV" dirty="0">
                <a:solidFill>
                  <a:srgbClr val="E98300"/>
                </a:solidFill>
              </a:rPr>
              <a:t>Biznesa inkubators </a:t>
            </a:r>
            <a:r>
              <a:rPr lang="lv-LV" altLang="lv-LV" dirty="0"/>
              <a:t>ir infrastruktūras un personāla </a:t>
            </a:r>
            <a:r>
              <a:rPr lang="lv-LV" altLang="lv-LV" dirty="0" smtClean="0"/>
              <a:t>apvienojums (vide), </a:t>
            </a:r>
            <a:r>
              <a:rPr lang="lv-LV" altLang="lv-LV" dirty="0"/>
              <a:t>kas veidots, lai </a:t>
            </a:r>
            <a:r>
              <a:rPr lang="lv-LV" altLang="lv-LV" dirty="0">
                <a:solidFill>
                  <a:srgbClr val="E98300"/>
                </a:solidFill>
              </a:rPr>
              <a:t>palīdzētu attīstīties </a:t>
            </a:r>
            <a:r>
              <a:rPr lang="lv-LV" altLang="lv-LV" dirty="0"/>
              <a:t>jauniem, dzīvotspējīgiem un konkurētspējīgiem komersantiem</a:t>
            </a:r>
            <a:r>
              <a:rPr lang="lv-LV" altLang="lv-LV" dirty="0" smtClean="0"/>
              <a:t>.</a:t>
            </a:r>
          </a:p>
          <a:p>
            <a:r>
              <a:rPr lang="lv-LV" altLang="lv-LV" dirty="0"/>
              <a:t>Biznesa inkubatoru mērķa grupa ir </a:t>
            </a:r>
            <a:r>
              <a:rPr lang="lv-LV" altLang="lv-LV" dirty="0">
                <a:solidFill>
                  <a:srgbClr val="E98300"/>
                </a:solidFill>
              </a:rPr>
              <a:t>fiziskas personas</a:t>
            </a:r>
            <a:r>
              <a:rPr lang="lv-LV" altLang="lv-LV" dirty="0"/>
              <a:t>, </a:t>
            </a:r>
            <a:r>
              <a:rPr lang="lv-LV" altLang="lv-LV" dirty="0" smtClean="0"/>
              <a:t>biznesa ideju autori, kuri </a:t>
            </a:r>
            <a:r>
              <a:rPr lang="lv-LV" altLang="lv-LV" dirty="0"/>
              <a:t>gatavojas veikt vai veic saimniecisko darbību un </a:t>
            </a:r>
            <a:r>
              <a:rPr lang="lv-LV" altLang="lv-LV" dirty="0">
                <a:solidFill>
                  <a:srgbClr val="E98300"/>
                </a:solidFill>
              </a:rPr>
              <a:t>sīkie, mazie un vidējie komersanti</a:t>
            </a:r>
            <a:r>
              <a:rPr lang="lv-LV" altLang="lv-LV" dirty="0"/>
              <a:t>, kas nav reģistrēti ilgāk par 3 </a:t>
            </a:r>
            <a:r>
              <a:rPr lang="lv-LV" altLang="lv-LV" dirty="0" smtClean="0"/>
              <a:t>gadiem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6098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Atbalsta sniegšana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altLang="lv-LV" sz="2800" dirty="0" err="1">
                <a:solidFill>
                  <a:srgbClr val="E98300"/>
                </a:solidFill>
              </a:rPr>
              <a:t>Pirmsinkubācija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lv-LV" altLang="lv-LV" dirty="0" smtClean="0"/>
              <a:t>līdz </a:t>
            </a:r>
            <a:r>
              <a:rPr lang="lv-LV" altLang="lv-LV" dirty="0"/>
              <a:t>6 </a:t>
            </a:r>
            <a:r>
              <a:rPr lang="lv-LV" altLang="lv-LV" dirty="0" smtClean="0"/>
              <a:t>mēnešiem;</a:t>
            </a:r>
          </a:p>
          <a:p>
            <a:r>
              <a:rPr lang="lv-LV" altLang="lv-LV" dirty="0" smtClean="0"/>
              <a:t>biznesa sākotnējais novērtējums;</a:t>
            </a:r>
          </a:p>
          <a:p>
            <a:r>
              <a:rPr lang="lv-LV" altLang="lv-LV" dirty="0" smtClean="0"/>
              <a:t>prasmju </a:t>
            </a:r>
            <a:r>
              <a:rPr lang="lv-LV" altLang="lv-LV" dirty="0"/>
              <a:t>un iemaņu </a:t>
            </a:r>
            <a:r>
              <a:rPr lang="lv-LV" altLang="lv-LV" dirty="0" smtClean="0"/>
              <a:t>apguve </a:t>
            </a:r>
            <a:r>
              <a:rPr lang="lv-LV" altLang="lv-LV" dirty="0"/>
              <a:t>uzņēmējdarbībai nepieciešamā </a:t>
            </a:r>
            <a:r>
              <a:rPr lang="lv-LV" altLang="lv-LV" dirty="0" smtClean="0"/>
              <a:t>vide</a:t>
            </a:r>
            <a:r>
              <a:rPr lang="lv-LV" altLang="lv-LV" dirty="0"/>
              <a:t>;</a:t>
            </a:r>
            <a:endParaRPr lang="lv-LV" altLang="lv-LV" dirty="0" smtClean="0"/>
          </a:p>
          <a:p>
            <a:r>
              <a:rPr lang="lv-LV" altLang="lv-LV" dirty="0" smtClean="0"/>
              <a:t>konsultācijas, apmācības; </a:t>
            </a:r>
          </a:p>
          <a:p>
            <a:r>
              <a:rPr lang="lv-LV" altLang="lv-LV" dirty="0" smtClean="0"/>
              <a:t>atbalsts 100%; </a:t>
            </a:r>
          </a:p>
          <a:p>
            <a:r>
              <a:rPr lang="lv-LV" altLang="lv-LV" dirty="0" smtClean="0"/>
              <a:t>uzņemšana nepārtraukti.</a:t>
            </a:r>
            <a:endParaRPr lang="lv-LV" altLang="lv-LV" dirty="0"/>
          </a:p>
        </p:txBody>
      </p:sp>
      <p:pic>
        <p:nvPicPr>
          <p:cNvPr id="8" name="Picture 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54995"/>
            <a:ext cx="5637650" cy="341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5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Meistardarbnīcu organizācija</a:t>
            </a:r>
            <a:endParaRPr lang="lv-LV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v-LV" dirty="0" smtClean="0"/>
              <a:t>Kā izvēlēties savu nišu?</a:t>
            </a:r>
            <a:endParaRPr lang="lv-LV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5383369" y="1350965"/>
            <a:ext cx="6438161" cy="823912"/>
          </a:xfrm>
        </p:spPr>
        <p:txBody>
          <a:bodyPr/>
          <a:lstStyle/>
          <a:p>
            <a:r>
              <a:rPr lang="lv-LV" dirty="0" smtClean="0"/>
              <a:t>Sociālie tīkli kā platforma uzņēmējdarbībai</a:t>
            </a:r>
            <a:endParaRPr lang="lv-LV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21" y="2505075"/>
            <a:ext cx="3060803" cy="3684588"/>
          </a:xfrm>
        </p:spPr>
      </p:pic>
      <p:pic>
        <p:nvPicPr>
          <p:cNvPr id="5124" name="Picture 4" descr="Фото LIAA Daugavpils biznesa inkubator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Semin</a:t>
            </a:r>
            <a:r>
              <a:rPr lang="lv-LV" dirty="0" smtClean="0"/>
              <a:t>ārs + tīklošanās (23.03.2017)</a:t>
            </a:r>
            <a:endParaRPr lang="lv-LV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70" y="1600200"/>
            <a:ext cx="5413859" cy="4525963"/>
          </a:xfrm>
        </p:spPr>
      </p:pic>
    </p:spTree>
    <p:extLst>
      <p:ext uri="{BB962C8B-B14F-4D97-AF65-F5344CB8AC3E}">
        <p14:creationId xmlns:p14="http://schemas.microsoft.com/office/powerpoint/2010/main" val="294693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Lekcija par IT nozari (1.04.2017)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50" y="1600200"/>
            <a:ext cx="3200299" cy="4525963"/>
          </a:xfrm>
        </p:spPr>
      </p:pic>
    </p:spTree>
    <p:extLst>
      <p:ext uri="{BB962C8B-B14F-4D97-AF65-F5344CB8AC3E}">
        <p14:creationId xmlns:p14="http://schemas.microsoft.com/office/powerpoint/2010/main" val="392360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Atbalsta sniegšana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altLang="lv-LV" sz="2800" dirty="0">
                <a:solidFill>
                  <a:srgbClr val="E98300"/>
                </a:solidFill>
              </a:rPr>
              <a:t>Inkubācija</a:t>
            </a:r>
            <a:endParaRPr lang="lv-LV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altLang="lv-LV" dirty="0" smtClean="0"/>
              <a:t>līdz </a:t>
            </a:r>
            <a:r>
              <a:rPr lang="lv-LV" altLang="lv-LV" dirty="0"/>
              <a:t>4 </a:t>
            </a:r>
            <a:r>
              <a:rPr lang="lv-LV" altLang="lv-LV" dirty="0" smtClean="0"/>
              <a:t>gadiem;</a:t>
            </a:r>
          </a:p>
          <a:p>
            <a:r>
              <a:rPr lang="lv-LV" altLang="lv-LV" dirty="0" smtClean="0"/>
              <a:t>biznesa </a:t>
            </a:r>
            <a:r>
              <a:rPr lang="lv-LV" altLang="lv-LV" dirty="0"/>
              <a:t>idejas izstrāde, mērķu </a:t>
            </a:r>
            <a:r>
              <a:rPr lang="lv-LV" altLang="lv-LV" dirty="0" smtClean="0"/>
              <a:t>izvirzīšana; </a:t>
            </a:r>
          </a:p>
          <a:p>
            <a:r>
              <a:rPr lang="lv-LV" altLang="lv-LV" dirty="0" smtClean="0"/>
              <a:t>prasmju </a:t>
            </a:r>
            <a:r>
              <a:rPr lang="lv-LV" altLang="lv-LV" dirty="0"/>
              <a:t>un iemaņu apguve, uzņēmējdarbībai nepieciešamā </a:t>
            </a:r>
            <a:r>
              <a:rPr lang="lv-LV" altLang="lv-LV" dirty="0" smtClean="0"/>
              <a:t>vide;</a:t>
            </a:r>
          </a:p>
          <a:p>
            <a:r>
              <a:rPr lang="lv-LV" altLang="lv-LV" dirty="0" smtClean="0"/>
              <a:t>konsultācijas</a:t>
            </a:r>
            <a:r>
              <a:rPr lang="lv-LV" altLang="lv-LV" dirty="0"/>
              <a:t>, </a:t>
            </a:r>
            <a:r>
              <a:rPr lang="lv-LV" altLang="lv-LV" dirty="0" smtClean="0"/>
              <a:t>apmācības;</a:t>
            </a:r>
          </a:p>
          <a:p>
            <a:r>
              <a:rPr lang="lv-LV" altLang="lv-LV" dirty="0" err="1" smtClean="0"/>
              <a:t>mentoru</a:t>
            </a:r>
            <a:r>
              <a:rPr lang="lv-LV" altLang="lv-LV" dirty="0" smtClean="0"/>
              <a:t> tīkls;</a:t>
            </a:r>
          </a:p>
          <a:p>
            <a:r>
              <a:rPr lang="lv-LV" altLang="lv-LV" dirty="0" smtClean="0"/>
              <a:t>50</a:t>
            </a:r>
            <a:r>
              <a:rPr lang="lv-LV" altLang="lv-LV" dirty="0"/>
              <a:t>% līdzfinansējums </a:t>
            </a:r>
            <a:r>
              <a:rPr lang="lv-LV" altLang="lv-LV" dirty="0" smtClean="0"/>
              <a:t>pakalpojumiem;</a:t>
            </a:r>
          </a:p>
          <a:p>
            <a:r>
              <a:rPr lang="lv-LV" altLang="lv-LV" dirty="0" smtClean="0"/>
              <a:t>Granti;</a:t>
            </a:r>
          </a:p>
          <a:p>
            <a:r>
              <a:rPr lang="lv-LV" altLang="lv-LV" dirty="0" smtClean="0"/>
              <a:t>uzņemšana </a:t>
            </a:r>
            <a:r>
              <a:rPr lang="lv-LV" altLang="lv-LV" dirty="0"/>
              <a:t>4 reizes gadā</a:t>
            </a:r>
          </a:p>
          <a:p>
            <a:endParaRPr lang="lv-LV" dirty="0"/>
          </a:p>
        </p:txBody>
      </p:sp>
      <p:pic>
        <p:nvPicPr>
          <p:cNvPr id="7" name="Pictur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0" y="2174875"/>
            <a:ext cx="5386388" cy="359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24001" y="90102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altLang="lv-LV">
              <a:solidFill>
                <a:srgbClr val="000000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24000" y="211916"/>
            <a:ext cx="22442" cy="333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-88872" anchor="ctr">
            <a:spAutoFit/>
          </a:bodyPr>
          <a:lstStyle/>
          <a:p>
            <a:r>
              <a:rPr lang="en-US" altLang="lv-LV" sz="800">
                <a:solidFill>
                  <a:srgbClr val="000000"/>
                </a:solidFill>
              </a:rPr>
              <a:t> </a:t>
            </a:r>
            <a:endParaRPr lang="en-US" altLang="lv-LV">
              <a:solidFill>
                <a:srgbClr val="000000"/>
              </a:solidFill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524001" y="90102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ru-RU" altLang="lv-LV">
              <a:solidFill>
                <a:srgbClr val="000000"/>
              </a:solidFill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1524001" y="90102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altLang="lv-LV">
              <a:solidFill>
                <a:srgbClr val="000000"/>
              </a:solidFill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1524000" y="211916"/>
            <a:ext cx="22442" cy="333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-88872" anchor="ctr">
            <a:spAutoFit/>
          </a:bodyPr>
          <a:lstStyle/>
          <a:p>
            <a:r>
              <a:rPr lang="en-US" altLang="lv-LV" sz="800">
                <a:solidFill>
                  <a:srgbClr val="000000"/>
                </a:solidFill>
              </a:rPr>
              <a:t> </a:t>
            </a:r>
            <a:endParaRPr lang="en-US" altLang="lv-LV">
              <a:solidFill>
                <a:srgbClr val="000000"/>
              </a:solidFill>
            </a:endParaRP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1524000" y="211916"/>
            <a:ext cx="22442" cy="333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-88872" anchor="ctr">
            <a:spAutoFit/>
          </a:bodyPr>
          <a:lstStyle/>
          <a:p>
            <a:r>
              <a:rPr lang="en-US" altLang="lv-LV" sz="800">
                <a:solidFill>
                  <a:srgbClr val="000000"/>
                </a:solidFill>
              </a:rPr>
              <a:t> </a:t>
            </a:r>
            <a:endParaRPr lang="en-US" altLang="lv-LV">
              <a:solidFill>
                <a:srgbClr val="000000"/>
              </a:solidFill>
            </a:endParaRPr>
          </a:p>
        </p:txBody>
      </p:sp>
      <p:sp>
        <p:nvSpPr>
          <p:cNvPr id="41993" name="Rectangle 2"/>
          <p:cNvSpPr>
            <a:spLocks noChangeArrowheads="1"/>
          </p:cNvSpPr>
          <p:nvPr/>
        </p:nvSpPr>
        <p:spPr bwMode="auto">
          <a:xfrm>
            <a:off x="1676401" y="242502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altLang="lv-LV">
              <a:solidFill>
                <a:srgbClr val="000000"/>
              </a:solidFill>
            </a:endParaRPr>
          </a:p>
        </p:txBody>
      </p:sp>
      <p:sp>
        <p:nvSpPr>
          <p:cNvPr id="41994" name="Rectangle 3"/>
          <p:cNvSpPr>
            <a:spLocks noChangeArrowheads="1"/>
          </p:cNvSpPr>
          <p:nvPr/>
        </p:nvSpPr>
        <p:spPr bwMode="auto">
          <a:xfrm>
            <a:off x="1524000" y="211916"/>
            <a:ext cx="22442" cy="333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-88872" anchor="ctr">
            <a:spAutoFit/>
          </a:bodyPr>
          <a:lstStyle/>
          <a:p>
            <a:r>
              <a:rPr lang="en-US" altLang="lv-LV" sz="800">
                <a:solidFill>
                  <a:srgbClr val="000000"/>
                </a:solidFill>
              </a:rPr>
              <a:t> </a:t>
            </a:r>
            <a:endParaRPr lang="en-US" altLang="lv-LV">
              <a:solidFill>
                <a:srgbClr val="000000"/>
              </a:solidFill>
            </a:endParaRPr>
          </a:p>
        </p:txBody>
      </p:sp>
      <p:pic>
        <p:nvPicPr>
          <p:cNvPr id="41995" name="Attēls 5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38310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Attēls 6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33" y="3701034"/>
            <a:ext cx="5302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Attēls 8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32" y="215204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Attēls 9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40" y="4409777"/>
            <a:ext cx="452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ttēls 1"/>
          <p:cNvPicPr>
            <a:picLocks noChangeAspect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7195333" y="2128044"/>
            <a:ext cx="434975" cy="436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1" name="Attēls 3"/>
          <p:cNvPicPr>
            <a:picLocks noChangeAspect="1"/>
          </p:cNvPicPr>
          <p:nvPr/>
        </p:nvPicPr>
        <p:blipFill>
          <a:blip r:embed="rId8">
            <a:grayscl/>
          </a:blip>
          <a:srcRect/>
          <a:stretch>
            <a:fillRect/>
          </a:stretch>
        </p:blipFill>
        <p:spPr bwMode="auto">
          <a:xfrm>
            <a:off x="7242958" y="2988684"/>
            <a:ext cx="387350" cy="38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2" name="Attēls 4"/>
          <p:cNvPicPr>
            <a:picLocks noChangeAspect="1"/>
          </p:cNvPicPr>
          <p:nvPr/>
        </p:nvPicPr>
        <p:blipFill>
          <a:blip r:embed="rId9">
            <a:grayscl/>
          </a:blip>
          <a:srcRect/>
          <a:stretch>
            <a:fillRect/>
          </a:stretch>
        </p:blipFill>
        <p:spPr bwMode="auto">
          <a:xfrm>
            <a:off x="1730376" y="2996598"/>
            <a:ext cx="481012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3" name="Attēls 7"/>
          <p:cNvPicPr>
            <a:picLocks noChangeAspect="1"/>
          </p:cNvPicPr>
          <p:nvPr/>
        </p:nvPicPr>
        <p:blipFill>
          <a:blip r:embed="rId10">
            <a:grayscl/>
          </a:blip>
          <a:srcRect/>
          <a:stretch>
            <a:fillRect/>
          </a:stretch>
        </p:blipFill>
        <p:spPr bwMode="auto">
          <a:xfrm>
            <a:off x="7252036" y="4409777"/>
            <a:ext cx="514350" cy="512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2003" name="Rectangle 1"/>
          <p:cNvSpPr>
            <a:spLocks noChangeArrowheads="1"/>
          </p:cNvSpPr>
          <p:nvPr/>
        </p:nvSpPr>
        <p:spPr bwMode="auto">
          <a:xfrm>
            <a:off x="1524000" y="211916"/>
            <a:ext cx="22442" cy="333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-88872" anchor="ctr">
            <a:spAutoFit/>
          </a:bodyPr>
          <a:lstStyle/>
          <a:p>
            <a:r>
              <a:rPr lang="en-US" altLang="lv-LV" sz="800"/>
              <a:t> </a:t>
            </a:r>
            <a:endParaRPr lang="en-US" altLang="lv-LV"/>
          </a:p>
        </p:txBody>
      </p:sp>
      <p:sp>
        <p:nvSpPr>
          <p:cNvPr id="42004" name="Rectangle 2"/>
          <p:cNvSpPr>
            <a:spLocks noChangeArrowheads="1"/>
          </p:cNvSpPr>
          <p:nvPr/>
        </p:nvSpPr>
        <p:spPr bwMode="auto">
          <a:xfrm>
            <a:off x="1524000" y="211916"/>
            <a:ext cx="22442" cy="333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-88872" anchor="ctr">
            <a:spAutoFit/>
          </a:bodyPr>
          <a:lstStyle/>
          <a:p>
            <a:r>
              <a:rPr lang="en-US" altLang="lv-LV" sz="800"/>
              <a:t> </a:t>
            </a:r>
            <a:endParaRPr lang="en-US" altLang="lv-LV"/>
          </a:p>
        </p:txBody>
      </p:sp>
      <p:sp>
        <p:nvSpPr>
          <p:cNvPr id="42005" name="Rectangle 4"/>
          <p:cNvSpPr>
            <a:spLocks noChangeArrowheads="1"/>
          </p:cNvSpPr>
          <p:nvPr/>
        </p:nvSpPr>
        <p:spPr bwMode="auto">
          <a:xfrm>
            <a:off x="1524000" y="167046"/>
            <a:ext cx="22442" cy="12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lv-LV" sz="800"/>
              <a:t> </a:t>
            </a:r>
            <a:endParaRPr lang="en-US" altLang="lv-LV"/>
          </a:p>
        </p:txBody>
      </p:sp>
      <p:sp>
        <p:nvSpPr>
          <p:cNvPr id="42006" name="Rectangle 5"/>
          <p:cNvSpPr>
            <a:spLocks noChangeArrowheads="1"/>
          </p:cNvSpPr>
          <p:nvPr/>
        </p:nvSpPr>
        <p:spPr bwMode="auto">
          <a:xfrm>
            <a:off x="1524001" y="90102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altLang="lv-LV"/>
          </a:p>
        </p:txBody>
      </p:sp>
      <p:sp>
        <p:nvSpPr>
          <p:cNvPr id="42007" name="Content Placeholder 4"/>
          <p:cNvSpPr txBox="1">
            <a:spLocks/>
          </p:cNvSpPr>
          <p:nvPr/>
        </p:nvSpPr>
        <p:spPr bwMode="auto">
          <a:xfrm>
            <a:off x="1710532" y="2274888"/>
            <a:ext cx="84772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lv-LV" altLang="lv-LV" sz="2000" dirty="0">
                <a:solidFill>
                  <a:srgbClr val="595959"/>
                </a:solidFill>
              </a:rPr>
              <a:t>	</a:t>
            </a:r>
            <a:r>
              <a:rPr lang="lv-LV" altLang="lv-LV" sz="2000" dirty="0" smtClean="0">
                <a:solidFill>
                  <a:srgbClr val="595959"/>
                </a:solidFill>
              </a:rPr>
              <a:t>Mārketings	</a:t>
            </a:r>
            <a:r>
              <a:rPr lang="lv-LV" altLang="lv-LV" sz="2000" dirty="0">
                <a:solidFill>
                  <a:srgbClr val="595959"/>
                </a:solidFill>
              </a:rPr>
              <a:t>				«</a:t>
            </a:r>
            <a:r>
              <a:rPr lang="lv-LV" altLang="lv-LV" sz="2000" dirty="0" err="1">
                <a:solidFill>
                  <a:srgbClr val="595959"/>
                </a:solidFill>
              </a:rPr>
              <a:t>Open</a:t>
            </a:r>
            <a:r>
              <a:rPr lang="lv-LV" altLang="lv-LV" sz="2000" dirty="0">
                <a:solidFill>
                  <a:srgbClr val="595959"/>
                </a:solidFill>
              </a:rPr>
              <a:t> </a:t>
            </a:r>
            <a:r>
              <a:rPr lang="lv-LV" altLang="lv-LV" sz="2000" dirty="0" err="1">
                <a:solidFill>
                  <a:srgbClr val="595959"/>
                </a:solidFill>
              </a:rPr>
              <a:t>office</a:t>
            </a:r>
            <a:r>
              <a:rPr lang="lv-LV" altLang="lv-LV" sz="2000" dirty="0">
                <a:solidFill>
                  <a:srgbClr val="595959"/>
                </a:solidFill>
              </a:rPr>
              <a:t>»</a:t>
            </a:r>
            <a:r>
              <a:rPr lang="lv-LV" altLang="lv-LV" sz="1500" b="1" dirty="0">
                <a:solidFill>
                  <a:srgbClr val="595959"/>
                </a:solidFill>
              </a:rPr>
              <a:t>	</a:t>
            </a:r>
            <a:endParaRPr lang="lv-LV" altLang="lv-LV" sz="2000" b="1" dirty="0">
              <a:solidFill>
                <a:srgbClr val="7F7F7F"/>
              </a:solidFill>
            </a:endParaRPr>
          </a:p>
          <a:p>
            <a:endParaRPr lang="lv-LV" altLang="lv-LV" sz="2000" b="1" dirty="0">
              <a:solidFill>
                <a:srgbClr val="7F7F7F"/>
              </a:solidFill>
            </a:endParaRPr>
          </a:p>
        </p:txBody>
      </p:sp>
      <p:sp>
        <p:nvSpPr>
          <p:cNvPr id="42008" name="Content Placeholder 4"/>
          <p:cNvSpPr txBox="1">
            <a:spLocks/>
          </p:cNvSpPr>
          <p:nvPr/>
        </p:nvSpPr>
        <p:spPr bwMode="auto">
          <a:xfrm>
            <a:off x="1710532" y="3035301"/>
            <a:ext cx="76850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lv-LV" altLang="lv-LV" sz="2000" dirty="0">
                <a:solidFill>
                  <a:srgbClr val="595959"/>
                </a:solidFill>
              </a:rPr>
              <a:t>	</a:t>
            </a:r>
            <a:r>
              <a:rPr lang="lv-LV" altLang="lv-LV" sz="2000" dirty="0" smtClean="0">
                <a:solidFill>
                  <a:srgbClr val="595959"/>
                </a:solidFill>
              </a:rPr>
              <a:t>Tehnoloģiskie pakalpojumi	</a:t>
            </a:r>
            <a:r>
              <a:rPr lang="lv-LV" altLang="lv-LV" sz="2000" dirty="0">
                <a:solidFill>
                  <a:srgbClr val="595959"/>
                </a:solidFill>
              </a:rPr>
              <a:t>		</a:t>
            </a:r>
            <a:r>
              <a:rPr lang="lv-LV" altLang="lv-LV" sz="2000" dirty="0" err="1" smtClean="0">
                <a:solidFill>
                  <a:srgbClr val="595959"/>
                </a:solidFill>
              </a:rPr>
              <a:t>Mentori</a:t>
            </a:r>
            <a:r>
              <a:rPr lang="lv-LV" altLang="lv-LV" sz="1500" b="1" dirty="0">
                <a:solidFill>
                  <a:srgbClr val="595959"/>
                </a:solidFill>
              </a:rPr>
              <a:t>	</a:t>
            </a:r>
            <a:endParaRPr lang="lv-LV" altLang="lv-LV" sz="2000" b="1" dirty="0">
              <a:solidFill>
                <a:srgbClr val="7F7F7F"/>
              </a:solidFill>
            </a:endParaRPr>
          </a:p>
          <a:p>
            <a:endParaRPr lang="lv-LV" altLang="lv-LV" sz="2000" b="1" dirty="0">
              <a:solidFill>
                <a:srgbClr val="7F7F7F"/>
              </a:solidFill>
            </a:endParaRPr>
          </a:p>
        </p:txBody>
      </p:sp>
      <p:sp>
        <p:nvSpPr>
          <p:cNvPr id="42009" name="Content Placeholder 4"/>
          <p:cNvSpPr txBox="1">
            <a:spLocks/>
          </p:cNvSpPr>
          <p:nvPr/>
        </p:nvSpPr>
        <p:spPr bwMode="auto">
          <a:xfrm>
            <a:off x="1730376" y="3814764"/>
            <a:ext cx="76850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lv-LV" altLang="lv-LV" sz="2000" dirty="0">
                <a:solidFill>
                  <a:srgbClr val="595959"/>
                </a:solidFill>
              </a:rPr>
              <a:t>	</a:t>
            </a:r>
            <a:r>
              <a:rPr lang="lv-LV" altLang="lv-LV" sz="2000" dirty="0" smtClean="0">
                <a:solidFill>
                  <a:srgbClr val="595959"/>
                </a:solidFill>
              </a:rPr>
              <a:t>Juridiskie pakalpojumi	</a:t>
            </a:r>
            <a:r>
              <a:rPr lang="lv-LV" altLang="lv-LV" sz="2000" dirty="0">
                <a:solidFill>
                  <a:srgbClr val="595959"/>
                </a:solidFill>
              </a:rPr>
              <a:t>	</a:t>
            </a:r>
            <a:r>
              <a:rPr lang="lv-LV" altLang="lv-LV" sz="1500" b="1" dirty="0">
                <a:solidFill>
                  <a:srgbClr val="595959"/>
                </a:solidFill>
              </a:rPr>
              <a:t>	</a:t>
            </a:r>
            <a:r>
              <a:rPr lang="lv-LV" altLang="lv-LV" sz="2000" dirty="0" smtClean="0">
                <a:solidFill>
                  <a:srgbClr val="595959"/>
                </a:solidFill>
              </a:rPr>
              <a:t>Dizains</a:t>
            </a:r>
            <a:endParaRPr lang="lv-LV" altLang="lv-LV" sz="2000" b="1" dirty="0">
              <a:solidFill>
                <a:srgbClr val="7F7F7F"/>
              </a:solidFill>
            </a:endParaRPr>
          </a:p>
          <a:p>
            <a:endParaRPr lang="lv-LV" altLang="lv-LV" sz="2000" b="1" dirty="0">
              <a:solidFill>
                <a:srgbClr val="7F7F7F"/>
              </a:solidFill>
            </a:endParaRPr>
          </a:p>
        </p:txBody>
      </p:sp>
      <p:sp>
        <p:nvSpPr>
          <p:cNvPr id="42010" name="Content Placeholder 4"/>
          <p:cNvSpPr txBox="1">
            <a:spLocks/>
          </p:cNvSpPr>
          <p:nvPr/>
        </p:nvSpPr>
        <p:spPr bwMode="auto">
          <a:xfrm>
            <a:off x="1734669" y="4500867"/>
            <a:ext cx="76850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300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lv-LV" altLang="lv-LV" sz="2000" dirty="0">
                <a:solidFill>
                  <a:srgbClr val="595959"/>
                </a:solidFill>
              </a:rPr>
              <a:t>	</a:t>
            </a:r>
            <a:r>
              <a:rPr lang="lv-LV" altLang="lv-LV" sz="2000" dirty="0" smtClean="0">
                <a:solidFill>
                  <a:srgbClr val="595959"/>
                </a:solidFill>
              </a:rPr>
              <a:t>Grāmatvedības pakalpojumi	</a:t>
            </a:r>
            <a:r>
              <a:rPr lang="lv-LV" altLang="lv-LV" sz="2000" dirty="0">
                <a:solidFill>
                  <a:srgbClr val="595959"/>
                </a:solidFill>
              </a:rPr>
              <a:t>		</a:t>
            </a:r>
            <a:r>
              <a:rPr lang="lv-LV" altLang="lv-LV" sz="2000" dirty="0" smtClean="0">
                <a:solidFill>
                  <a:srgbClr val="595959"/>
                </a:solidFill>
              </a:rPr>
              <a:t>IT</a:t>
            </a:r>
            <a:r>
              <a:rPr lang="lv-LV" altLang="lv-LV" sz="1500" b="1" dirty="0">
                <a:solidFill>
                  <a:srgbClr val="595959"/>
                </a:solidFill>
              </a:rPr>
              <a:t>	</a:t>
            </a:r>
            <a:endParaRPr lang="lv-LV" altLang="lv-LV" sz="2000" b="1" dirty="0">
              <a:solidFill>
                <a:srgbClr val="7F7F7F"/>
              </a:solidFill>
            </a:endParaRPr>
          </a:p>
          <a:p>
            <a:endParaRPr lang="lv-LV" altLang="lv-LV" sz="2000" b="1" dirty="0">
              <a:solidFill>
                <a:srgbClr val="7F7F7F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lv-LV" dirty="0" smtClean="0"/>
              <a:t>Pakalpojumi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210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Presentation1">
  <a:themeElements>
    <a:clrScheme name="BŪS krāsas">
      <a:dk1>
        <a:srgbClr val="000000"/>
      </a:dk1>
      <a:lt1>
        <a:sysClr val="window" lastClr="FFFFFF"/>
      </a:lt1>
      <a:dk2>
        <a:srgbClr val="111C24"/>
      </a:dk2>
      <a:lt2>
        <a:srgbClr val="E98300"/>
      </a:lt2>
      <a:accent1>
        <a:srgbClr val="E98300"/>
      </a:accent1>
      <a:accent2>
        <a:srgbClr val="9A3B26"/>
      </a:accent2>
      <a:accent3>
        <a:srgbClr val="E1A358"/>
      </a:accent3>
      <a:accent4>
        <a:srgbClr val="FDC82F"/>
      </a:accent4>
      <a:accent5>
        <a:srgbClr val="3F6785"/>
      </a:accent5>
      <a:accent6>
        <a:srgbClr val="DA7E6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 prezentacija</Template>
  <TotalTime>426</TotalTime>
  <Words>283</Words>
  <Application>Microsoft Office PowerPoint</Application>
  <PresentationFormat>Widescreen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Presentation1</vt:lpstr>
      <vt:lpstr>Daugavpils biznesa inkubators Jeļena Dedele, projektu vadītāja</vt:lpstr>
      <vt:lpstr>Darbības teritorijas</vt:lpstr>
      <vt:lpstr>Kas ir biznesa inkubators?</vt:lpstr>
      <vt:lpstr>Atbalsta sniegšana</vt:lpstr>
      <vt:lpstr>Meistardarbnīcu organizācija</vt:lpstr>
      <vt:lpstr>Seminārs + tīklošanās (23.03.2017)</vt:lpstr>
      <vt:lpstr>Lekcija par IT nozari (1.04.2017)</vt:lpstr>
      <vt:lpstr>Atbalsta sniegšana</vt:lpstr>
      <vt:lpstr>Pakalpojumi</vt:lpstr>
      <vt:lpstr>Granti (50% līdzfinansējums)</vt:lpstr>
      <vt:lpstr>Citi nosacījumi</vt:lpstr>
      <vt:lpstr>PowerPoint Presentation</vt:lpstr>
      <vt:lpstr>Mērķis – izveidot  Daugavpils biznesa inkubatoru  par vienu no reģiona vadošajām uzņēmējdarbību atbalstošajām  un veicinošajām institūcijām </vt:lpstr>
      <vt:lpstr>Paldies par uzmanību!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Daugavpils biznesa inkubators</dc:title>
  <dc:creator>Andrejs Zelčs</dc:creator>
  <cp:lastModifiedBy>Developer</cp:lastModifiedBy>
  <cp:revision>18</cp:revision>
  <dcterms:created xsi:type="dcterms:W3CDTF">2017-02-21T07:07:13Z</dcterms:created>
  <dcterms:modified xsi:type="dcterms:W3CDTF">2017-03-22T12:21:26Z</dcterms:modified>
</cp:coreProperties>
</file>